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191" r:id="rId2"/>
    <p:sldId id="2996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4" d="100"/>
          <a:sy n="64" d="100"/>
        </p:scale>
        <p:origin x="67" y="5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C6482D3-5A1A-4F45-93BE-87454FBAA891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17D0615-9780-4C31-A1B9-9EC121C94F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0752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PXCT ALL DETECTORS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B8163E3-E104-4CE2-9206-9A84C7BA2D95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867176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PXCT ALL DETECTORS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B8163E3-E104-4CE2-9206-9A84C7BA2D95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852898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0625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33848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33495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3265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0384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81386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3819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1153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3962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3626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97088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054A70-35DE-4437-87A4-69BF17006678}" type="datetimeFigureOut">
              <a:rPr lang="en-US" smtClean="0"/>
              <a:t>9/8/2024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E56ED3-6AE9-405F-8745-2603E8CA6CD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51350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4679611A-EF7C-4FC6-A6E2-593E49A5B991}"/>
              </a:ext>
            </a:extLst>
          </p:cNvPr>
          <p:cNvGraphicFramePr>
            <a:graphicFrameLocks noGrp="1"/>
          </p:cNvGraphicFramePr>
          <p:nvPr/>
        </p:nvGraphicFramePr>
        <p:xfrm>
          <a:off x="0" y="0"/>
          <a:ext cx="9144002" cy="68580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46852">
                  <a:extLst>
                    <a:ext uri="{9D8B030D-6E8A-4147-A177-3AD203B41FA5}">
                      <a16:colId xmlns:a16="http://schemas.microsoft.com/office/drawing/2014/main" val="2443878195"/>
                    </a:ext>
                  </a:extLst>
                </a:gridCol>
                <a:gridCol w="1490870">
                  <a:extLst>
                    <a:ext uri="{9D8B030D-6E8A-4147-A177-3AD203B41FA5}">
                      <a16:colId xmlns:a16="http://schemas.microsoft.com/office/drawing/2014/main" val="3837985116"/>
                    </a:ext>
                  </a:extLst>
                </a:gridCol>
                <a:gridCol w="1520687">
                  <a:extLst>
                    <a:ext uri="{9D8B030D-6E8A-4147-A177-3AD203B41FA5}">
                      <a16:colId xmlns:a16="http://schemas.microsoft.com/office/drawing/2014/main" val="2127122483"/>
                    </a:ext>
                  </a:extLst>
                </a:gridCol>
                <a:gridCol w="1480930">
                  <a:extLst>
                    <a:ext uri="{9D8B030D-6E8A-4147-A177-3AD203B41FA5}">
                      <a16:colId xmlns:a16="http://schemas.microsoft.com/office/drawing/2014/main" val="3972839827"/>
                    </a:ext>
                  </a:extLst>
                </a:gridCol>
                <a:gridCol w="1252331">
                  <a:extLst>
                    <a:ext uri="{9D8B030D-6E8A-4147-A177-3AD203B41FA5}">
                      <a16:colId xmlns:a16="http://schemas.microsoft.com/office/drawing/2014/main" val="2064833976"/>
                    </a:ext>
                  </a:extLst>
                </a:gridCol>
                <a:gridCol w="1252332">
                  <a:extLst>
                    <a:ext uri="{9D8B030D-6E8A-4147-A177-3AD203B41FA5}">
                      <a16:colId xmlns:a16="http://schemas.microsoft.com/office/drawing/2014/main" val="556690842"/>
                    </a:ext>
                  </a:extLst>
                </a:gridCol>
              </a:tblGrid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Specifications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LEGe X-ray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North/Window Ge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South/Inside Ge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ΔE Si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E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Si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4783203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Detector Model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GL0510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GX10020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GX10020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MSD012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MSD026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52018295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Detector S/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N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13725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5593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5596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3506-3-1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3498-25-2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5102996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Preamplifier Model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iPA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 P10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iPA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 SlimLine10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iPA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 SlimLine10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MPR-1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MPR-1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08248048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Preamplifier S/N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13000040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201216-0207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210610-0560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1021511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1021512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08149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Cryostat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Model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Cryo-Pulse 5 Plus FM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Cryo-Pulse 5 Plus SL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Cryo-Pulse 5 Plus SL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5494560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Cryocooler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S/N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2751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2749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2750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95822417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Controller S/N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2402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2358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2355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8782307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Endcap Diameter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38.1 mm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101.6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mm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101.6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mm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1333090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Endcap Length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203.2 mm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171.45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171.45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39872124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Crystal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 Diameter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25.0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84.8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79.8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12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26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17303259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Crystal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 Length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10.5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65.2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80.0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12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μm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2346026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Distance from Window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5.6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6.8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6.3 mm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8212738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Solid angle coverage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10.1%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1.70%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1.51%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5.9%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11.5%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91758764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Dead Layer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μm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50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nm/300 nm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50 nm/800 nm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16683078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Window Thickness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0.13 mm Be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0.6 mm C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0.6 mm C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44642348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Depletion Voltage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–600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+4000 V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+2200 V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–1.5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–90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61861318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Recommended Bias Voltage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–1100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+4500 V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+4500 V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–3.0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–130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3281494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Reported Test Point Voltage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–1.70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–2.40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–0.66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559678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Measured Test Point Voltage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–1.71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V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–0.40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–0.66 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49502852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Bias Supply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ORTEC 660 Ch 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ORTEC 660 Ch 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ORTEC 660 Ch B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MHV-4 Ch 0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MHV-4 Ch 1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09363128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Bias Supply S/N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22004180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kumimoji="0" lang="en-US" sz="12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22004181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22004181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0721242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0721242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9238651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Power Supply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MNV-4 Ch 4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MNV-4 Ch 1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MNV-4 Ch 2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MNV-4 Ch 4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MNV-4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Ch 3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01004582"/>
                  </a:ext>
                </a:extLst>
              </a:tr>
              <a:tr h="28575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Power Supply S/N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1021266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1021266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1021266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0122278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0122278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30891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562188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4679611A-EF7C-4FC6-A6E2-593E49A5B991}"/>
              </a:ext>
            </a:extLst>
          </p:cNvPr>
          <p:cNvGraphicFramePr>
            <a:graphicFrameLocks noGrp="1"/>
          </p:cNvGraphicFramePr>
          <p:nvPr/>
        </p:nvGraphicFramePr>
        <p:xfrm>
          <a:off x="0" y="1"/>
          <a:ext cx="9143999" cy="685799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544417">
                  <a:extLst>
                    <a:ext uri="{9D8B030D-6E8A-4147-A177-3AD203B41FA5}">
                      <a16:colId xmlns:a16="http://schemas.microsoft.com/office/drawing/2014/main" val="2443878195"/>
                    </a:ext>
                  </a:extLst>
                </a:gridCol>
                <a:gridCol w="1381540">
                  <a:extLst>
                    <a:ext uri="{9D8B030D-6E8A-4147-A177-3AD203B41FA5}">
                      <a16:colId xmlns:a16="http://schemas.microsoft.com/office/drawing/2014/main" val="3837985116"/>
                    </a:ext>
                  </a:extLst>
                </a:gridCol>
                <a:gridCol w="1347862">
                  <a:extLst>
                    <a:ext uri="{9D8B030D-6E8A-4147-A177-3AD203B41FA5}">
                      <a16:colId xmlns:a16="http://schemas.microsoft.com/office/drawing/2014/main" val="2127122483"/>
                    </a:ext>
                  </a:extLst>
                </a:gridCol>
                <a:gridCol w="1362112">
                  <a:extLst>
                    <a:ext uri="{9D8B030D-6E8A-4147-A177-3AD203B41FA5}">
                      <a16:colId xmlns:a16="http://schemas.microsoft.com/office/drawing/2014/main" val="3972839827"/>
                    </a:ext>
                  </a:extLst>
                </a:gridCol>
                <a:gridCol w="1268977">
                  <a:extLst>
                    <a:ext uri="{9D8B030D-6E8A-4147-A177-3AD203B41FA5}">
                      <a16:colId xmlns:a16="http://schemas.microsoft.com/office/drawing/2014/main" val="2064833976"/>
                    </a:ext>
                  </a:extLst>
                </a:gridCol>
                <a:gridCol w="1239091">
                  <a:extLst>
                    <a:ext uri="{9D8B030D-6E8A-4147-A177-3AD203B41FA5}">
                      <a16:colId xmlns:a16="http://schemas.microsoft.com/office/drawing/2014/main" val="556690842"/>
                    </a:ext>
                  </a:extLst>
                </a:gridCol>
              </a:tblGrid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Specifications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LEGe X-ray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North/Window Ge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South/Inside Ge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ΔE Si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E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Si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84783203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Measured Leakage Current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0-100 </a:t>
                      </a:r>
                      <a:r>
                        <a:rPr lang="en-US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0-20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0-20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&lt;1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nA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50-100 </a:t>
                      </a:r>
                      <a:r>
                        <a:rPr lang="en-US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nA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95515207"/>
                  </a:ext>
                </a:extLst>
              </a:tr>
              <a:tr h="34995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Measured Leakage Current w/ Source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10-140 </a:t>
                      </a:r>
                      <a:r>
                        <a:rPr lang="en-US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50-70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50-70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&lt;1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nA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50-100 </a:t>
                      </a:r>
                      <a:r>
                        <a:rPr lang="en-US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nA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17563252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Preamp Output Polarity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Positive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Negative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Negative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Positive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Positive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94116641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Preamp Output Gain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x1, x2, x5, </a:t>
                      </a:r>
                      <a:r>
                        <a:rPr lang="en-US" sz="1200" b="0" i="0" u="sng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x10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x1, x2, x5, </a:t>
                      </a:r>
                      <a:r>
                        <a:rPr lang="en-US" sz="1200" b="0" u="sng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x10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x1, x2, x5, </a:t>
                      </a:r>
                      <a:r>
                        <a:rPr lang="en-US" sz="1200" b="0" u="sng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x10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u="sng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40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/200 MeV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u="sng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40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/200 MeV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02266444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Preamp Output Rise Time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~150 ns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~250 ns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~250 ns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~500 ns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~70 ns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215525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Preamp Output Fall Time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~120 </a:t>
                      </a:r>
                      <a:r>
                        <a:rPr kumimoji="0" lang="en-US" altLang="zh-CN" sz="12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~120 </a:t>
                      </a:r>
                      <a:r>
                        <a:rPr kumimoji="0" lang="en-US" altLang="zh-CN" sz="12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~120 </a:t>
                      </a:r>
                      <a:r>
                        <a:rPr kumimoji="0" lang="en-US" altLang="zh-CN" sz="12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~280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~280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0508986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Digital Shaping Time Rise Time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7.2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10.2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10.8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29632696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Digital Shaping Time Flat Top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0.8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1.8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1.2 </a:t>
                      </a:r>
                      <a:r>
                        <a:rPr lang="en-US" altLang="zh-CN" sz="1200" b="0" dirty="0" err="1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μs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2792448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Capacitance at Recommended Bias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6 pF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23 pF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28 pF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60737459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Maximum Controller 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Power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180 W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180 W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180 W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88721582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Operating Controller 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Power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54-70 W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120-160 W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90-120 W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7395602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Nominal PRTD1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–182.6</a:t>
                      </a:r>
                      <a:r>
                        <a:rPr lang="zh-CN" alt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℃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–163.6°C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–170.9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9949478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PRTD1 HV-inhibit Threshold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–172.6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–153.5°C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–160.9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68465243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Measured PRTD1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–182.7</a:t>
                      </a:r>
                      <a:r>
                        <a:rPr lang="zh-CN" alt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℃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–158.1°C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–168.2°C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58307263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Nominal PRTD2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–190.7</a:t>
                      </a:r>
                      <a:r>
                        <a:rPr lang="zh-CN" alt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℃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–198.3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–197.6°C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4019852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PRTD2 HV-inhibit Threshold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–180.7</a:t>
                      </a:r>
                      <a:r>
                        <a:rPr lang="zh-CN" alt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℃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*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–188.2°C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–187.3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0670142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Measured PRTD2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–190.7</a:t>
                      </a:r>
                      <a:r>
                        <a:rPr lang="zh-CN" alt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℃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–198.9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–197.4°C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08746165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Cold-tip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Setpoint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–185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–185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–185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06259883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Nominal Cold-tip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Temperature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–185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–185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–185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1672310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Cold-tip HV-inhibit Threshold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–160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–160</a:t>
                      </a: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+mn-cs"/>
                        </a:rPr>
                        <a:t>°C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–160</a:t>
                      </a: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+mn-cs"/>
                        </a:rPr>
                        <a:t>°C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39986701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Cold-tip cooler shutdown Threshold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–150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°C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–150</a:t>
                      </a: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+mn-cs"/>
                        </a:rPr>
                        <a:t>°C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–150</a:t>
                      </a:r>
                      <a:r>
                        <a:rPr kumimoji="0" lang="en-US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+mn-cs"/>
                        </a:rPr>
                        <a:t>°C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6511979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Recommended Cool-down Time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12 hours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24 hours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24 hours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99739193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Typical Warm-up </a:t>
                      </a: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T</a:t>
                      </a: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ime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12–24 hours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12–24 hours</a:t>
                      </a:r>
                      <a:endParaRPr lang="en-US" sz="1200" b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</a:rPr>
                        <a:t>12–24 hours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742239"/>
                  </a:ext>
                </a:extLst>
              </a:tr>
              <a:tr h="271168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Digitizer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zh-CN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XIA Pixie-16 Ch 1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200" b="0" dirty="0">
                          <a:solidFill>
                            <a:schemeClr val="tx1"/>
                          </a:solidFill>
                          <a:effectLst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XIA Pixie-16 Ch 3</a:t>
                      </a:r>
                      <a:endParaRPr lang="en-US" sz="1200" b="0" dirty="0">
                        <a:solidFill>
                          <a:schemeClr val="tx1"/>
                        </a:solidFill>
                        <a:effectLst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zh-CN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XIA Pixie-16 Ch 5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zh-CN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XIA Pixie-16 Ch 6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zh-CN" sz="12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Cambria" panose="02040503050406030204" pitchFamily="18" charset="0"/>
                          <a:ea typeface="Cambria" panose="02040503050406030204" pitchFamily="18" charset="0"/>
                          <a:cs typeface="Times New Roman" panose="02020603050405020304" pitchFamily="18" charset="0"/>
                        </a:rPr>
                        <a:t>XIA Pixie-16 Ch 8</a:t>
                      </a:r>
                      <a:endParaRPr kumimoji="0" lang="en-US" sz="12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mbria" panose="02040503050406030204" pitchFamily="18" charset="0"/>
                        <a:ea typeface="Cambria" panose="020405030504060302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4519825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402115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642</Words>
  <Application>Microsoft Office PowerPoint</Application>
  <PresentationFormat>On-screen Show (4:3)</PresentationFormat>
  <Paragraphs>244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Cambria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lijie sun</dc:creator>
  <cp:lastModifiedBy>lijie sun</cp:lastModifiedBy>
  <cp:revision>1</cp:revision>
  <dcterms:created xsi:type="dcterms:W3CDTF">2024-09-08T22:29:00Z</dcterms:created>
  <dcterms:modified xsi:type="dcterms:W3CDTF">2024-09-08T22:30:24Z</dcterms:modified>
</cp:coreProperties>
</file>

<file path=docProps/thumbnail.jpeg>
</file>